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77" r:id="rId3"/>
    <p:sldId id="289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73" r:id="rId15"/>
    <p:sldId id="278" r:id="rId16"/>
    <p:sldId id="262" r:id="rId17"/>
    <p:sldId id="263" r:id="rId18"/>
    <p:sldId id="264" r:id="rId19"/>
    <p:sldId id="268" r:id="rId20"/>
    <p:sldId id="265" r:id="rId21"/>
    <p:sldId id="266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538AB-F919-4EBA-9DC2-DCCEE9F3C54C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DEF11-ACEE-4004-BE3B-6ED4054CD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06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search?c%5bname%5d=0&amp;c%5bsection%5d=people&amp;c%5buni_country%5d=1&amp;c%5buni_city%5d=60&amp;c%5buniversity%5d=3498&amp;c%5bfaculty%5d=963617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vk.com/search?c%5bname%5d=0&amp;c%5bsection%5d=people&amp;c%5buni_country%5d=1&amp;c%5buni_city%5d=60&amp;c%5buniversity%5d=349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vk.com/vladcreativ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vk.com/vladcreativ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dirty="0" smtClean="0"/>
              <a:t>Формирование универсальных действий в начальной и средней школе как фактор эффективности реализации принципов </a:t>
            </a:r>
            <a:r>
              <a:rPr lang="ru-RU" sz="3600" dirty="0" smtClean="0"/>
              <a:t>преемственности.</a:t>
            </a:r>
          </a:p>
          <a:p>
            <a:pPr marL="0" indent="0" algn="ctr">
              <a:buNone/>
            </a:pPr>
            <a:r>
              <a:rPr lang="ru-RU" sz="3600" dirty="0" smtClean="0"/>
              <a:t>Председатель МО учителей русского языка и литературы </a:t>
            </a:r>
            <a:r>
              <a:rPr lang="ru-RU" sz="3600" dirty="0" err="1" smtClean="0"/>
              <a:t>Майорова</a:t>
            </a:r>
            <a:r>
              <a:rPr lang="ru-RU" sz="3600" dirty="0" smtClean="0"/>
              <a:t> Н.В.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Заседание МО учителей русского языка и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74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Смыслообразование</a:t>
            </a:r>
          </a:p>
          <a:p>
            <a:r>
              <a:rPr lang="ru-RU" sz="1800" dirty="0"/>
              <a:t>Нравственно-эстетическое оценивание</a:t>
            </a:r>
          </a:p>
          <a:p>
            <a:r>
              <a:rPr lang="ru-RU" sz="1800" dirty="0"/>
              <a:t>Самопознание и самоопределение</a:t>
            </a:r>
          </a:p>
          <a:p>
            <a:pPr marL="0" indent="0">
              <a:buNone/>
            </a:pPr>
            <a:r>
              <a:rPr lang="ru-RU" sz="1800" dirty="0"/>
              <a:t>Обеспечивают ценностно-смысловую ориентацию учащихся, умение соотносить поступки и события с принятыми этическими принципами, знание моральных норм, умение ориентироваться в социальных ролях и межличностных отношениях.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Личностные УУД</a:t>
            </a:r>
          </a:p>
        </p:txBody>
      </p:sp>
    </p:spTree>
    <p:extLst>
      <p:ext uri="{BB962C8B-B14F-4D97-AF65-F5344CB8AC3E}">
        <p14:creationId xmlns:p14="http://schemas.microsoft.com/office/powerpoint/2010/main" xmlns="" val="17316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Формирования ещё на начальном этапе умения учиться</a:t>
            </a:r>
          </a:p>
          <a:p>
            <a:r>
              <a:rPr lang="ru-RU" dirty="0"/>
              <a:t>Чёткого представления о планируемых результатах обучения на начальной ступени</a:t>
            </a:r>
          </a:p>
          <a:p>
            <a:r>
              <a:rPr lang="ru-RU" dirty="0"/>
              <a:t>Целенаправленной деятельности по реализации условий, обеспечивающих развитие УУД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Преемственность формирования УУД обеспечивается за счёт:</a:t>
            </a:r>
          </a:p>
        </p:txBody>
      </p:sp>
    </p:spTree>
    <p:extLst>
      <p:ext uri="{BB962C8B-B14F-4D97-AF65-F5344CB8AC3E}">
        <p14:creationId xmlns:p14="http://schemas.microsoft.com/office/powerpoint/2010/main" xmlns="" val="40824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по </a:t>
            </a:r>
            <a:r>
              <a:rPr lang="ru-RU" sz="4800" dirty="0"/>
              <a:t>формированию и развитию  универсальных учебных действий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Памятка для учителя</a:t>
            </a:r>
          </a:p>
        </p:txBody>
      </p:sp>
    </p:spTree>
    <p:extLst>
      <p:ext uri="{BB962C8B-B14F-4D97-AF65-F5344CB8AC3E}">
        <p14:creationId xmlns:p14="http://schemas.microsoft.com/office/powerpoint/2010/main" xmlns="" val="39074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Любые действия должны быть осмысленными. Это относится прежде всего к тому, кто требует действия от других.</a:t>
            </a:r>
          </a:p>
          <a:p>
            <a:r>
              <a:rPr lang="ru-RU" dirty="0"/>
              <a:t>Развитие внутренней мотивации – это движение вверх.</a:t>
            </a:r>
          </a:p>
          <a:p>
            <a:r>
              <a:rPr lang="ru-RU" dirty="0"/>
              <a:t>Задачи, которые мы ставим перед ребёнком, должны быть не только понятны, но и внутренне приятны ему, </a:t>
            </a:r>
            <a:r>
              <a:rPr lang="ru-RU" dirty="0" err="1"/>
              <a:t>т.е</a:t>
            </a:r>
            <a:r>
              <a:rPr lang="ru-RU" dirty="0"/>
              <a:t> они должны быть значимы для него.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Учитель, помни!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31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rc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80648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85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49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8" y="1772816"/>
            <a:ext cx="7408333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Методическая </a:t>
            </a:r>
            <a:r>
              <a:rPr lang="ru-RU" b="1" dirty="0">
                <a:solidFill>
                  <a:schemeClr val="tx1"/>
                </a:solidFill>
              </a:rPr>
              <a:t>тема гимназии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Личностно-ориентированное </a:t>
            </a:r>
            <a:r>
              <a:rPr lang="ru-RU" dirty="0">
                <a:solidFill>
                  <a:schemeClr val="tx1"/>
                </a:solidFill>
              </a:rPr>
              <a:t>обучение и воспитание как средство развития школы и саморазвитие личности </a:t>
            </a:r>
            <a:r>
              <a:rPr lang="ru-RU" dirty="0" smtClean="0">
                <a:solidFill>
                  <a:schemeClr val="tx1"/>
                </a:solidFill>
              </a:rPr>
              <a:t>учащихся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Методическая тема МО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Формирование </a:t>
            </a:r>
            <a:r>
              <a:rPr lang="ru-RU" dirty="0">
                <a:solidFill>
                  <a:schemeClr val="tx1"/>
                </a:solidFill>
              </a:rPr>
              <a:t>творчески активной личности школьника на основе новых подходов в условиях модернизации российского </a:t>
            </a:r>
            <a:r>
              <a:rPr lang="ru-RU" dirty="0" smtClean="0">
                <a:solidFill>
                  <a:schemeClr val="tx1"/>
                </a:solidFill>
              </a:rPr>
              <a:t>образования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tx1"/>
                </a:solidFill>
              </a:rPr>
              <a:t>Методическая тема района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Современные подходы к преподаванию русского языка и литературы в условиях реализации комплексного проекта модернизации образования</a:t>
            </a:r>
            <a:endParaRPr lang="ru-RU" sz="24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7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создание и организация системы гуманитарного образования в школе, ориентированной на гарантированный результат (т.е. уровень </a:t>
            </a:r>
            <a:r>
              <a:rPr lang="ru-RU" dirty="0" err="1"/>
              <a:t>обученности</a:t>
            </a:r>
            <a:r>
              <a:rPr lang="ru-RU" dirty="0"/>
              <a:t>, обучаемости, воспитанности, отношения к чтению), каковым является развитое творческое мышление, креативность, универсальное знание.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 работы МО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27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 .Разработка </a:t>
            </a:r>
            <a:r>
              <a:rPr lang="ru-RU" dirty="0">
                <a:solidFill>
                  <a:schemeClr val="tx1"/>
                </a:solidFill>
              </a:rPr>
              <a:t>дидактического материала к многоуровневому обучению.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2.Поиск </a:t>
            </a:r>
            <a:r>
              <a:rPr lang="ru-RU" dirty="0">
                <a:solidFill>
                  <a:schemeClr val="tx1"/>
                </a:solidFill>
              </a:rPr>
              <a:t>дидактических условий формирования исследовательского творчества.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 . Разработка </a:t>
            </a:r>
            <a:r>
              <a:rPr lang="ru-RU" dirty="0">
                <a:solidFill>
                  <a:schemeClr val="tx1"/>
                </a:solidFill>
              </a:rPr>
              <a:t>технологий внедрения исследовательских умений в учебный процесс.</a:t>
            </a:r>
          </a:p>
          <a:p>
            <a:r>
              <a:rPr lang="ru-RU" dirty="0">
                <a:solidFill>
                  <a:schemeClr val="tx1"/>
                </a:solidFill>
              </a:rPr>
              <a:t>4.Разработка технологий проблемно-исследовательского обучения.</a:t>
            </a:r>
          </a:p>
          <a:p>
            <a:r>
              <a:rPr lang="ru-RU" dirty="0">
                <a:solidFill>
                  <a:schemeClr val="tx1"/>
                </a:solidFill>
              </a:rPr>
              <a:t>5.Развитие культуры исследовательского творчества учащихся.</a:t>
            </a:r>
          </a:p>
          <a:p>
            <a:r>
              <a:rPr lang="ru-RU" dirty="0">
                <a:solidFill>
                  <a:schemeClr val="tx1"/>
                </a:solidFill>
              </a:rPr>
              <a:t>6. Инновационная, исследовательская деятельность педагогов МО. Использование компьютерных технологий.</a:t>
            </a:r>
          </a:p>
          <a:p>
            <a:r>
              <a:rPr lang="ru-RU" dirty="0">
                <a:solidFill>
                  <a:schemeClr val="tx1"/>
                </a:solidFill>
              </a:rPr>
              <a:t>7 Совершенствование программно-методического обеспечения образовательных дисциплин для повышения качества обучения школьников.</a:t>
            </a:r>
          </a:p>
          <a:p>
            <a:r>
              <a:rPr lang="ru-RU" dirty="0">
                <a:solidFill>
                  <a:schemeClr val="tx1"/>
                </a:solidFill>
              </a:rPr>
              <a:t>8.Анализ и внутренняя экспертиза результатов инновационной деятельности.</a:t>
            </a:r>
          </a:p>
          <a:p>
            <a:r>
              <a:rPr lang="ru-RU" dirty="0">
                <a:solidFill>
                  <a:schemeClr val="tx1"/>
                </a:solidFill>
              </a:rPr>
              <a:t>9.Организация работы с одаренными детьми.</a:t>
            </a:r>
          </a:p>
          <a:p>
            <a:r>
              <a:rPr lang="ru-RU" dirty="0">
                <a:solidFill>
                  <a:schemeClr val="tx1"/>
                </a:solidFill>
              </a:rPr>
              <a:t>10. Организация интеграционных процессов внутри конкретных образовательных областей.</a:t>
            </a:r>
          </a:p>
          <a:p>
            <a:r>
              <a:rPr lang="ru-RU" dirty="0">
                <a:solidFill>
                  <a:schemeClr val="tx1"/>
                </a:solidFill>
              </a:rPr>
              <a:t>11 .Установление и развитие творческих связей и контактов.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 МО: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68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Лингвистическое общество старшеклассников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Владислав </a:t>
            </a:r>
            <a:r>
              <a:rPr lang="ru-RU" dirty="0" err="1" smtClean="0"/>
              <a:t>Альфёров</a:t>
            </a:r>
            <a:endParaRPr lang="ru-RU" dirty="0" smtClean="0"/>
          </a:p>
          <a:p>
            <a:pPr marL="0" indent="0">
              <a:buNone/>
            </a:pPr>
            <a:r>
              <a:rPr lang="ru-RU" sz="1800" dirty="0"/>
              <a:t>КНИТУ-КАИ (</a:t>
            </a:r>
            <a:r>
              <a:rPr lang="ru-RU" sz="1800" dirty="0" err="1"/>
              <a:t>бывш</a:t>
            </a:r>
            <a:r>
              <a:rPr lang="ru-RU" sz="1800" dirty="0"/>
              <a:t>. КГТУ-КАИ) им. А. Н. </a:t>
            </a:r>
            <a:r>
              <a:rPr lang="ru-RU" sz="1800" dirty="0" smtClean="0"/>
              <a:t>Туполева</a:t>
            </a:r>
          </a:p>
          <a:p>
            <a:pPr marL="0" indent="0">
              <a:buNone/>
            </a:pPr>
            <a:r>
              <a:rPr lang="ru-RU" dirty="0" err="1" smtClean="0"/>
              <a:t>Рания</a:t>
            </a:r>
            <a:r>
              <a:rPr lang="ru-RU" dirty="0"/>
              <a:t> Ганиева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КФУ (</a:t>
            </a:r>
            <a:r>
              <a:rPr lang="ru-RU" sz="1800" dirty="0" err="1"/>
              <a:t>бывш</a:t>
            </a:r>
            <a:r>
              <a:rPr lang="ru-RU" sz="1800" dirty="0"/>
              <a:t>. КГУ им. Ульянова-Ленина</a:t>
            </a:r>
            <a:r>
              <a:rPr lang="ru-RU" sz="1800" dirty="0" smtClean="0"/>
              <a:t>)</a:t>
            </a:r>
          </a:p>
          <a:p>
            <a:r>
              <a:rPr lang="ru-RU" dirty="0" smtClean="0"/>
              <a:t>Регина Узбекова</a:t>
            </a:r>
            <a:r>
              <a:rPr lang="ru-RU" u="sng" dirty="0">
                <a:hlinkClick r:id="rId2"/>
              </a:rPr>
              <a:t/>
            </a:r>
            <a:br>
              <a:rPr lang="ru-RU" u="sng" dirty="0">
                <a:hlinkClick r:id="rId2"/>
              </a:rPr>
            </a:br>
            <a:r>
              <a:rPr lang="ru-RU" u="sng" dirty="0">
                <a:hlinkClick r:id="rId2"/>
              </a:rPr>
              <a:t>ТГГПУ (</a:t>
            </a:r>
            <a:r>
              <a:rPr lang="ru-RU" u="sng" dirty="0" err="1">
                <a:hlinkClick r:id="rId2"/>
              </a:rPr>
              <a:t>бывш</a:t>
            </a:r>
            <a:r>
              <a:rPr lang="ru-RU" u="sng" dirty="0">
                <a:hlinkClick r:id="rId2"/>
              </a:rPr>
              <a:t>. КГПУ)</a:t>
            </a:r>
            <a:endParaRPr lang="ru-RU" dirty="0"/>
          </a:p>
          <a:p>
            <a:r>
              <a:rPr lang="ru-RU" dirty="0"/>
              <a:t>Факультет:</a:t>
            </a:r>
          </a:p>
          <a:p>
            <a:r>
              <a:rPr lang="ru-RU" dirty="0">
                <a:hlinkClick r:id="rId3"/>
              </a:rPr>
              <a:t>Русской филологии (Институт филологии и искусств)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5" y="4509120"/>
            <a:ext cx="1080120" cy="1473324"/>
          </a:xfrm>
        </p:spPr>
      </p:pic>
      <p:pic>
        <p:nvPicPr>
          <p:cNvPr id="6" name="Рисунок 5" descr="http://cs5286.userapi.com/u96101350/-6/y_c3c1098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2652" y="4509120"/>
            <a:ext cx="1152128" cy="147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o_image" descr="http://cs306213.userapi.com/u18222484/d_8edf9c32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1584176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837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5" descr="http://im0-tub.yandex.net/i?id=23042984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68413"/>
            <a:ext cx="15652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http://74210s118.edusite.ru/images/schoolboy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151130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8" descr="G:\02,0609\к презентации\круглый стол\121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76700"/>
            <a:ext cx="2376487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вал 13"/>
          <p:cNvSpPr/>
          <p:nvPr/>
        </p:nvSpPr>
        <p:spPr>
          <a:xfrm>
            <a:off x="971550" y="765175"/>
            <a:ext cx="1584325" cy="5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Ставит цель</a:t>
            </a:r>
          </a:p>
        </p:txBody>
      </p:sp>
      <p:sp>
        <p:nvSpPr>
          <p:cNvPr id="15" name="Овал 14"/>
          <p:cNvSpPr/>
          <p:nvPr/>
        </p:nvSpPr>
        <p:spPr>
          <a:xfrm>
            <a:off x="107950" y="1916113"/>
            <a:ext cx="158432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Делает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0825" y="1341438"/>
            <a:ext cx="1584325" cy="503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Планирует</a:t>
            </a:r>
          </a:p>
        </p:txBody>
      </p:sp>
      <p:sp>
        <p:nvSpPr>
          <p:cNvPr id="18" name="Овал 17"/>
          <p:cNvSpPr/>
          <p:nvPr/>
        </p:nvSpPr>
        <p:spPr>
          <a:xfrm>
            <a:off x="179388" y="2565400"/>
            <a:ext cx="1584325" cy="5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Проверяет</a:t>
            </a:r>
          </a:p>
        </p:txBody>
      </p:sp>
      <p:sp>
        <p:nvSpPr>
          <p:cNvPr id="19" name="Овал 18"/>
          <p:cNvSpPr/>
          <p:nvPr/>
        </p:nvSpPr>
        <p:spPr>
          <a:xfrm>
            <a:off x="611188" y="3284538"/>
            <a:ext cx="158432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Оценивает</a:t>
            </a:r>
          </a:p>
        </p:txBody>
      </p:sp>
      <p:sp>
        <p:nvSpPr>
          <p:cNvPr id="20" name="Овал 19"/>
          <p:cNvSpPr/>
          <p:nvPr/>
        </p:nvSpPr>
        <p:spPr>
          <a:xfrm>
            <a:off x="3419475" y="2060575"/>
            <a:ext cx="2089150" cy="1800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err="1"/>
              <a:t>Сотруд</a:t>
            </a:r>
            <a:endParaRPr lang="ru-RU" sz="2400" dirty="0"/>
          </a:p>
          <a:p>
            <a:pPr algn="ctr">
              <a:defRPr/>
            </a:pPr>
            <a:r>
              <a:rPr lang="ru-RU" sz="2400" dirty="0" err="1"/>
              <a:t>ничество</a:t>
            </a:r>
            <a:endParaRPr lang="ru-RU" sz="2400" dirty="0"/>
          </a:p>
        </p:txBody>
      </p:sp>
      <p:sp>
        <p:nvSpPr>
          <p:cNvPr id="21" name="Овал 20"/>
          <p:cNvSpPr/>
          <p:nvPr/>
        </p:nvSpPr>
        <p:spPr>
          <a:xfrm>
            <a:off x="7164388" y="692150"/>
            <a:ext cx="158432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Подают пример</a:t>
            </a:r>
          </a:p>
        </p:txBody>
      </p:sp>
      <p:sp>
        <p:nvSpPr>
          <p:cNvPr id="22" name="Овал 21"/>
          <p:cNvSpPr/>
          <p:nvPr/>
        </p:nvSpPr>
        <p:spPr>
          <a:xfrm>
            <a:off x="7235825" y="3284538"/>
            <a:ext cx="1728788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Поощряют, наказывают</a:t>
            </a:r>
          </a:p>
        </p:txBody>
      </p:sp>
      <p:sp>
        <p:nvSpPr>
          <p:cNvPr id="23" name="Овал 22"/>
          <p:cNvSpPr/>
          <p:nvPr/>
        </p:nvSpPr>
        <p:spPr>
          <a:xfrm>
            <a:off x="7524750" y="2636838"/>
            <a:ext cx="1619250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Контроли</a:t>
            </a:r>
          </a:p>
          <a:p>
            <a:pPr algn="ctr">
              <a:defRPr/>
            </a:pPr>
            <a:r>
              <a:rPr lang="ru-RU" sz="1400" dirty="0" err="1"/>
              <a:t>руют</a:t>
            </a:r>
            <a:endParaRPr lang="ru-RU" sz="1400" dirty="0"/>
          </a:p>
        </p:txBody>
      </p:sp>
      <p:sp>
        <p:nvSpPr>
          <p:cNvPr id="24" name="Овал 23"/>
          <p:cNvSpPr/>
          <p:nvPr/>
        </p:nvSpPr>
        <p:spPr>
          <a:xfrm>
            <a:off x="7559675" y="1989138"/>
            <a:ext cx="1584325" cy="503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Консультируют</a:t>
            </a:r>
          </a:p>
        </p:txBody>
      </p:sp>
      <p:sp>
        <p:nvSpPr>
          <p:cNvPr id="25" name="Овал 24"/>
          <p:cNvSpPr/>
          <p:nvPr/>
        </p:nvSpPr>
        <p:spPr>
          <a:xfrm>
            <a:off x="7559675" y="1341438"/>
            <a:ext cx="1584325" cy="503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Создают условия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1619250" y="5084763"/>
            <a:ext cx="1873250" cy="1512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Учит</a:t>
            </a:r>
          </a:p>
          <a:p>
            <a:pPr>
              <a:defRPr/>
            </a:pPr>
            <a:r>
              <a:rPr lang="ru-RU" sz="1400" dirty="0"/>
              <a:t>-ставить цель</a:t>
            </a:r>
          </a:p>
          <a:p>
            <a:pPr>
              <a:defRPr/>
            </a:pPr>
            <a:r>
              <a:rPr lang="ru-RU" sz="1400" dirty="0"/>
              <a:t>-планировать</a:t>
            </a:r>
          </a:p>
          <a:p>
            <a:pPr>
              <a:defRPr/>
            </a:pPr>
            <a:r>
              <a:rPr lang="ru-RU" sz="1400" dirty="0"/>
              <a:t>-делать</a:t>
            </a:r>
          </a:p>
          <a:p>
            <a:pPr>
              <a:defRPr/>
            </a:pPr>
            <a:r>
              <a:rPr lang="ru-RU" sz="1400" dirty="0"/>
              <a:t>-проверять</a:t>
            </a:r>
          </a:p>
          <a:p>
            <a:pPr>
              <a:defRPr/>
            </a:pPr>
            <a:r>
              <a:rPr lang="ru-RU" sz="1400" dirty="0"/>
              <a:t>-оценивать</a:t>
            </a:r>
          </a:p>
        </p:txBody>
      </p:sp>
      <p:sp>
        <p:nvSpPr>
          <p:cNvPr id="28" name="Овал 27"/>
          <p:cNvSpPr/>
          <p:nvPr/>
        </p:nvSpPr>
        <p:spPr>
          <a:xfrm>
            <a:off x="5724525" y="5589588"/>
            <a:ext cx="2016125" cy="503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Оценивает</a:t>
            </a:r>
          </a:p>
        </p:txBody>
      </p:sp>
      <p:sp>
        <p:nvSpPr>
          <p:cNvPr id="29" name="Овал 28"/>
          <p:cNvSpPr/>
          <p:nvPr/>
        </p:nvSpPr>
        <p:spPr>
          <a:xfrm>
            <a:off x="3851275" y="6092825"/>
            <a:ext cx="2665413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Контролирует</a:t>
            </a:r>
          </a:p>
        </p:txBody>
      </p:sp>
      <p:sp>
        <p:nvSpPr>
          <p:cNvPr id="30" name="Овал 29"/>
          <p:cNvSpPr/>
          <p:nvPr/>
        </p:nvSpPr>
        <p:spPr>
          <a:xfrm>
            <a:off x="5724525" y="4941888"/>
            <a:ext cx="2592388" cy="503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Консультирует</a:t>
            </a:r>
          </a:p>
        </p:txBody>
      </p:sp>
      <p:pic>
        <p:nvPicPr>
          <p:cNvPr id="28692" name="Picture 6" descr="http://im6-tub.yandex.net/i?id=105584094-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125538"/>
            <a:ext cx="1081088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27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8" y="1772816"/>
            <a:ext cx="7408333" cy="4752528"/>
          </a:xfrm>
        </p:spPr>
        <p:txBody>
          <a:bodyPr>
            <a:normAutofit fontScale="40000" lnSpcReduction="20000"/>
          </a:bodyPr>
          <a:lstStyle/>
          <a:p>
            <a:pPr fontAlgn="t"/>
            <a:endParaRPr lang="ru-RU" dirty="0"/>
          </a:p>
          <a:p>
            <a:pPr fontAlgn="t"/>
            <a:r>
              <a:rPr lang="ru-RU" sz="3400" b="1" dirty="0" smtClean="0">
                <a:hlinkClick r:id="rId2"/>
              </a:rPr>
              <a:t>Владислав </a:t>
            </a:r>
            <a:r>
              <a:rPr lang="ru-RU" sz="3400" b="1" dirty="0" err="1">
                <a:hlinkClick r:id="rId2"/>
              </a:rPr>
              <a:t>Альфёров</a:t>
            </a:r>
            <a:endParaRPr lang="ru-RU" sz="3400" dirty="0"/>
          </a:p>
          <a:p>
            <a:pPr fontAlgn="t"/>
            <a:r>
              <a:rPr lang="ru-RU" sz="3400" dirty="0"/>
              <a:t>"Что мне дало участие в ЛОС?"</a:t>
            </a:r>
            <a:br>
              <a:rPr lang="ru-RU" sz="3400" dirty="0"/>
            </a:br>
            <a:r>
              <a:rPr lang="ru-RU" sz="3400" dirty="0"/>
              <a:t/>
            </a:r>
            <a:br>
              <a:rPr lang="ru-RU" sz="3400" dirty="0"/>
            </a:br>
            <a:r>
              <a:rPr lang="ru-RU" sz="4000" dirty="0"/>
              <a:t>Наверное, ответить на этот вопрос можно бы было написав огромную книгу, потому что вопрос, на самом деле, достаточно весомый. Но так как я все-таки не на научной конференции, долго читать доклад в 1856 страниц не буду</a:t>
            </a:r>
            <a:r>
              <a:rPr lang="ru-RU" sz="4000" dirty="0" smtClean="0"/>
              <a:t>).</a:t>
            </a:r>
            <a:r>
              <a:rPr lang="ru-RU" sz="4000" dirty="0"/>
              <a:t> 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Итак, как же я попал в это сообщество? Да очень просто, на самом деле, т.к. я человек достаточно </a:t>
            </a:r>
            <a:r>
              <a:rPr lang="ru-RU" sz="4000" dirty="0" smtClean="0"/>
              <a:t>активный и </a:t>
            </a:r>
            <a:r>
              <a:rPr lang="ru-RU" sz="4000" dirty="0"/>
              <a:t>люблю общественность, от предложения участвовать в научной жизни гимназии не отказался) Сразу скажу, что русский язык я, наверное, больше всего не </a:t>
            </a:r>
            <a:r>
              <a:rPr lang="ru-RU" sz="4000" dirty="0" smtClean="0"/>
              <a:t>любил  </a:t>
            </a:r>
            <a:r>
              <a:rPr lang="ru-RU" sz="4000" dirty="0"/>
              <a:t>за его груду непонятных правил </a:t>
            </a:r>
            <a:r>
              <a:rPr lang="ru-RU" sz="4000" dirty="0" smtClean="0"/>
              <a:t>( особенно </a:t>
            </a:r>
            <a:r>
              <a:rPr lang="ru-RU" sz="4000" dirty="0"/>
              <a:t>за 15 томов исключений</a:t>
            </a:r>
            <a:r>
              <a:rPr lang="ru-RU" sz="4000" dirty="0" smtClean="0"/>
              <a:t>). Именно </a:t>
            </a:r>
            <a:r>
              <a:rPr lang="ru-RU" sz="4000" dirty="0"/>
              <a:t>участие в ЛОС помогло мне заняться более глубоким  изучением родного языка и перестать делать ошибки в сочинениях у </a:t>
            </a:r>
            <a:r>
              <a:rPr lang="ru-RU" sz="4000" dirty="0" smtClean="0"/>
              <a:t>М. И.</a:t>
            </a:r>
            <a:r>
              <a:rPr lang="ru-RU" sz="4000" dirty="0"/>
              <a:t> 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С</a:t>
            </a:r>
            <a:r>
              <a:rPr lang="ru-RU" sz="4000" dirty="0" smtClean="0"/>
              <a:t>амо </a:t>
            </a:r>
            <a:r>
              <a:rPr lang="ru-RU" sz="4000" dirty="0"/>
              <a:t>создание научной </a:t>
            </a:r>
            <a:r>
              <a:rPr lang="ru-RU" sz="4000" dirty="0" smtClean="0"/>
              <a:t>работы - </a:t>
            </a:r>
            <a:r>
              <a:rPr lang="ru-RU" sz="4000" dirty="0"/>
              <a:t>это уже отличный опыт на будущее (</a:t>
            </a:r>
            <a:r>
              <a:rPr lang="ru-RU" sz="4000" dirty="0" smtClean="0"/>
              <a:t>пригодится </a:t>
            </a:r>
            <a:r>
              <a:rPr lang="ru-RU" sz="4000" dirty="0"/>
              <a:t>при написании курсовых и дипломных работ). 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Выступление в университетах на различных НПК  может дать плюс при поступлении. </a:t>
            </a:r>
            <a:br>
              <a:rPr lang="ru-RU" sz="4000" dirty="0"/>
            </a:br>
            <a:r>
              <a:rPr lang="ru-RU" sz="4000" dirty="0"/>
              <a:t>И самое главное </a:t>
            </a:r>
            <a:r>
              <a:rPr lang="ru-RU" sz="4000" dirty="0" smtClean="0"/>
              <a:t>– это общение</a:t>
            </a:r>
            <a:r>
              <a:rPr lang="ru-RU" sz="4000" dirty="0"/>
              <a:t>, новые знакомства и возможность вести интересные дискуссии</a:t>
            </a:r>
            <a:r>
              <a:rPr lang="ru-RU" sz="4000" dirty="0" smtClean="0"/>
              <a:t>).</a:t>
            </a:r>
            <a:endParaRPr lang="ru-RU" sz="4000" dirty="0"/>
          </a:p>
          <a:p>
            <a:endParaRPr lang="ru-RU" sz="3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Владислав </a:t>
            </a:r>
            <a:r>
              <a:rPr lang="ru-RU" dirty="0" err="1"/>
              <a:t>Альфёров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15121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21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8" y="2132856"/>
            <a:ext cx="7408333" cy="43204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Впервые я приняла участие в  конференции, учась в 10 классе.  Моим учителем русского языка и литературы была Маргарита Ильинична. Именно она, </a:t>
            </a:r>
            <a:r>
              <a:rPr lang="ru-RU" dirty="0" smtClean="0"/>
              <a:t>увидев </a:t>
            </a:r>
            <a:r>
              <a:rPr lang="ru-RU" dirty="0"/>
              <a:t>во мне какие-то задатки, предложила мне поучаствовать в конференции школьников.</a:t>
            </a:r>
          </a:p>
          <a:p>
            <a:pPr marL="0" indent="0">
              <a:buNone/>
            </a:pPr>
            <a:r>
              <a:rPr lang="ru-RU" dirty="0"/>
              <a:t>Первая моя научная работа далась мне очень нелегко, т.к. я еще не </a:t>
            </a:r>
            <a:r>
              <a:rPr lang="ru-RU" dirty="0" smtClean="0"/>
              <a:t>знала, </a:t>
            </a:r>
            <a:r>
              <a:rPr lang="ru-RU" dirty="0"/>
              <a:t>что это такое и как пишутся подобные работы. Уже с первого раза я «вошла во вкус» самого процесса написания научных работ: сидеть в библиотеке с нужной литературой, выбирать для себя самые важные моменты, делать выводы. Так и писались наши работы.  Без Маргариты Ильиничны я ничего не смогла бы достичь. Она наставляла, помогала, давала дельные советы, а также поддерживала морально перед моими выступлениями на конференциях, когда я сильно переживала. Благодаря </a:t>
            </a:r>
            <a:r>
              <a:rPr lang="ru-RU" dirty="0" smtClean="0"/>
              <a:t>ей, у </a:t>
            </a:r>
            <a:r>
              <a:rPr lang="ru-RU" dirty="0"/>
              <a:t>меня появилась мечта - поступить на филологический факультет, где я сейчас и учусь.</a:t>
            </a:r>
          </a:p>
          <a:p>
            <a:pPr marL="0" indent="0">
              <a:buNone/>
            </a:pPr>
            <a:r>
              <a:rPr lang="ru-RU" dirty="0"/>
              <a:t>Во-первых, мои научные работы - это предмет моей гордости, во-вторых, это хорошая практика для написания каких-либо работ в вузе, </a:t>
            </a:r>
            <a:r>
              <a:rPr lang="ru-RU" dirty="0" smtClean="0"/>
              <a:t>например</a:t>
            </a:r>
            <a:r>
              <a:rPr lang="ru-RU" dirty="0"/>
              <a:t>, курсовая. </a:t>
            </a:r>
            <a:r>
              <a:rPr lang="ru-RU" dirty="0" smtClean="0"/>
              <a:t>Также</a:t>
            </a:r>
            <a:r>
              <a:rPr lang="ru-RU" dirty="0"/>
              <a:t>, </a:t>
            </a:r>
            <a:r>
              <a:rPr lang="ru-RU" dirty="0" smtClean="0"/>
              <a:t>выступая школьницей </a:t>
            </a:r>
            <a:r>
              <a:rPr lang="ru-RU" dirty="0"/>
              <a:t>в стенах университета, я познакомилась с моими будущими преподавателями, что тоже немало важно для поступления.</a:t>
            </a:r>
          </a:p>
          <a:p>
            <a:pPr marL="0" indent="0">
              <a:buNone/>
            </a:pPr>
            <a:r>
              <a:rPr lang="ru-RU" dirty="0"/>
              <a:t>Не было бы ничего этого, если бы не наши учителя. Каждый из них пытался раскрыть наши таланты, сформировать личность. Они видели в нас то, что мы не видели в себе сами. ЛОС, по моему </a:t>
            </a:r>
            <a:r>
              <a:rPr lang="ru-RU" dirty="0" smtClean="0"/>
              <a:t>мнению </a:t>
            </a:r>
            <a:r>
              <a:rPr lang="ru-RU" dirty="0"/>
              <a:t>- лучший способ самовыражения школьников и будущих студентов, самовоспитания. </a:t>
            </a:r>
            <a:r>
              <a:rPr lang="ru-RU" dirty="0" smtClean="0"/>
              <a:t>К сожалению, </a:t>
            </a:r>
            <a:r>
              <a:rPr lang="ru-RU" dirty="0"/>
              <a:t>наш литературный русский язык постепенно умирает. Современная молодежь по-разному коверкает слова, а о грамматике и вообще не </a:t>
            </a:r>
            <a:r>
              <a:rPr lang="ru-RU" dirty="0" smtClean="0"/>
              <a:t>думает</a:t>
            </a:r>
            <a:r>
              <a:rPr lang="ru-RU" dirty="0"/>
              <a:t>!!! Поэтому, мне кажется, </a:t>
            </a:r>
            <a:r>
              <a:rPr lang="ru-RU" smtClean="0"/>
              <a:t>такое научное общество </a:t>
            </a:r>
            <a:r>
              <a:rPr lang="ru-RU" dirty="0"/>
              <a:t>является актуальным в наше время, да и чем же не помощь при подготовке к ЕГЭ?!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Регина Узбекова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72"/>
            <a:ext cx="122413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856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3088"/>
            <a:ext cx="7620000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28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Умение учиться, т.е. способность субъекта к саморазвитию и самосовершенствованию путём сознательного и активного присвоения нового социального опыта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Универсальные учебные действия</a:t>
            </a:r>
          </a:p>
        </p:txBody>
      </p:sp>
    </p:spTree>
    <p:extLst>
      <p:ext uri="{BB962C8B-B14F-4D97-AF65-F5344CB8AC3E}">
        <p14:creationId xmlns:p14="http://schemas.microsoft.com/office/powerpoint/2010/main" xmlns="" val="39642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/>
              <a:t>Обеспечение возможностей самостоятельно осуществлять деятельность учения</a:t>
            </a:r>
          </a:p>
          <a:p>
            <a:r>
              <a:rPr lang="ru-RU" sz="3600" dirty="0"/>
              <a:t>Создание условий для гармоничного развития личности и её самореализации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Функции универсальных учебных действий</a:t>
            </a:r>
          </a:p>
        </p:txBody>
      </p:sp>
    </p:spTree>
    <p:extLst>
      <p:ext uri="{BB962C8B-B14F-4D97-AF65-F5344CB8AC3E}">
        <p14:creationId xmlns:p14="http://schemas.microsoft.com/office/powerpoint/2010/main" xmlns="" val="26483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Виды универсальных учебных действий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59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Общеучебные</a:t>
            </a:r>
          </a:p>
          <a:p>
            <a:r>
              <a:rPr lang="ru-RU" sz="4000" dirty="0"/>
              <a:t>Логические</a:t>
            </a:r>
          </a:p>
          <a:p>
            <a:r>
              <a:rPr lang="ru-RU" sz="4000" dirty="0"/>
              <a:t>Постановка и решение проблемы</a:t>
            </a:r>
          </a:p>
          <a:p>
            <a:pPr>
              <a:buNone/>
            </a:pPr>
            <a:endParaRPr lang="en-US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Познавательные УУД</a:t>
            </a:r>
          </a:p>
        </p:txBody>
      </p:sp>
    </p:spTree>
    <p:extLst>
      <p:ext uri="{BB962C8B-B14F-4D97-AF65-F5344CB8AC3E}">
        <p14:creationId xmlns:p14="http://schemas.microsoft.com/office/powerpoint/2010/main" xmlns="" val="6491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r>
              <a:rPr lang="ru-RU" dirty="0"/>
              <a:t>Целеполагание</a:t>
            </a:r>
          </a:p>
          <a:p>
            <a:r>
              <a:rPr lang="ru-RU" dirty="0"/>
              <a:t>Планирование</a:t>
            </a:r>
          </a:p>
          <a:p>
            <a:r>
              <a:rPr lang="ru-RU" dirty="0"/>
              <a:t>Прогнозирование</a:t>
            </a:r>
          </a:p>
          <a:p>
            <a:r>
              <a:rPr lang="ru-RU" dirty="0"/>
              <a:t>Контроль(волевая </a:t>
            </a:r>
            <a:r>
              <a:rPr lang="ru-RU" dirty="0" err="1"/>
              <a:t>саморегуляция</a:t>
            </a:r>
            <a:r>
              <a:rPr lang="ru-RU" dirty="0"/>
              <a:t>)</a:t>
            </a:r>
          </a:p>
          <a:p>
            <a:r>
              <a:rPr lang="ru-RU" dirty="0"/>
              <a:t>Коррекция</a:t>
            </a:r>
          </a:p>
          <a:p>
            <a:r>
              <a:rPr lang="ru-RU" dirty="0"/>
              <a:t>Оценка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Регулятивные УУД</a:t>
            </a:r>
          </a:p>
        </p:txBody>
      </p:sp>
    </p:spTree>
    <p:extLst>
      <p:ext uri="{BB962C8B-B14F-4D97-AF65-F5344CB8AC3E}">
        <p14:creationId xmlns:p14="http://schemas.microsoft.com/office/powerpoint/2010/main" xmlns="" val="34485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Планирование</a:t>
            </a:r>
          </a:p>
          <a:p>
            <a:r>
              <a:rPr lang="ru-RU" dirty="0"/>
              <a:t>Постановка вопроса</a:t>
            </a:r>
          </a:p>
          <a:p>
            <a:r>
              <a:rPr lang="ru-RU" dirty="0"/>
              <a:t>Построение речевых высказываний</a:t>
            </a:r>
          </a:p>
          <a:p>
            <a:r>
              <a:rPr lang="ru-RU" dirty="0"/>
              <a:t>Лидерство</a:t>
            </a:r>
          </a:p>
          <a:p>
            <a:r>
              <a:rPr lang="ru-RU" dirty="0"/>
              <a:t>Согласование действий с партнёром</a:t>
            </a:r>
          </a:p>
          <a:p>
            <a:r>
              <a:rPr lang="ru-RU" dirty="0"/>
              <a:t>Оценка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Коммуникативные УУД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61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339</TotalTime>
  <Words>795</Words>
  <Application>Microsoft Office PowerPoint</Application>
  <PresentationFormat>Экран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Заседание МО учителей русского языка и литературы</vt:lpstr>
      <vt:lpstr>Слайд 2</vt:lpstr>
      <vt:lpstr>Слайд 3</vt:lpstr>
      <vt:lpstr>Универсальные учебные действия</vt:lpstr>
      <vt:lpstr>Функции универсальных учебных действий</vt:lpstr>
      <vt:lpstr>Виды универсальных учебных действий</vt:lpstr>
      <vt:lpstr>Познавательные УУД</vt:lpstr>
      <vt:lpstr>Регулятивные УУД</vt:lpstr>
      <vt:lpstr>Коммуникативные УУД </vt:lpstr>
      <vt:lpstr>Личностные УУД</vt:lpstr>
      <vt:lpstr>Преемственность формирования УУД обеспечивается за счёт:</vt:lpstr>
      <vt:lpstr>Памятка для учителя</vt:lpstr>
      <vt:lpstr>Учитель, помни!</vt:lpstr>
      <vt:lpstr>Слайд 14</vt:lpstr>
      <vt:lpstr>Слайд 15</vt:lpstr>
      <vt:lpstr>Методическая тема района   Современные подходы к преподаванию русского языка и литературы в условиях реализации комплексного проекта модернизации образования</vt:lpstr>
      <vt:lpstr>Цель работы МО</vt:lpstr>
      <vt:lpstr>Задачи МО: </vt:lpstr>
      <vt:lpstr>Лингвистическое общество старшеклассников</vt:lpstr>
      <vt:lpstr>Владислав Альфёров</vt:lpstr>
      <vt:lpstr>Регина Узбекова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Гимн 52</cp:lastModifiedBy>
  <cp:revision>23</cp:revision>
  <cp:lastPrinted>2013-02-04T22:20:12Z</cp:lastPrinted>
  <dcterms:modified xsi:type="dcterms:W3CDTF">2013-02-06T10:14:39Z</dcterms:modified>
</cp:coreProperties>
</file>